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765" r:id="rId2"/>
    <p:sldMasterId id="2147483841" r:id="rId3"/>
    <p:sldMasterId id="2147483801" r:id="rId4"/>
    <p:sldMasterId id="2147483830" r:id="rId5"/>
    <p:sldMasterId id="2147483833" r:id="rId6"/>
    <p:sldMasterId id="2147483838" r:id="rId7"/>
  </p:sldMasterIdLst>
  <p:notesMasterIdLst>
    <p:notesMasterId r:id="rId29"/>
  </p:notesMasterIdLst>
  <p:sldIdLst>
    <p:sldId id="282" r:id="rId8"/>
    <p:sldId id="380" r:id="rId9"/>
    <p:sldId id="457" r:id="rId10"/>
    <p:sldId id="480" r:id="rId11"/>
    <p:sldId id="481" r:id="rId12"/>
    <p:sldId id="492" r:id="rId13"/>
    <p:sldId id="482" r:id="rId14"/>
    <p:sldId id="493" r:id="rId15"/>
    <p:sldId id="483" r:id="rId16"/>
    <p:sldId id="484" r:id="rId17"/>
    <p:sldId id="494" r:id="rId18"/>
    <p:sldId id="486" r:id="rId19"/>
    <p:sldId id="487" r:id="rId20"/>
    <p:sldId id="495" r:id="rId21"/>
    <p:sldId id="496" r:id="rId22"/>
    <p:sldId id="489" r:id="rId23"/>
    <p:sldId id="497" r:id="rId24"/>
    <p:sldId id="498" r:id="rId25"/>
    <p:sldId id="499" r:id="rId26"/>
    <p:sldId id="479" r:id="rId27"/>
    <p:sldId id="450" r:id="rId28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Title" id="{9BC906B2-097A-7845-A565-421D1059C282}">
          <p14:sldIdLst>
            <p14:sldId id="282"/>
          </p14:sldIdLst>
        </p14:section>
        <p14:section name="Interior" id="{D8A0EF47-F7BB-4040-A5CD-616C45D61098}">
          <p14:sldIdLst>
            <p14:sldId id="380"/>
            <p14:sldId id="457"/>
            <p14:sldId id="480"/>
            <p14:sldId id="481"/>
            <p14:sldId id="492"/>
            <p14:sldId id="482"/>
            <p14:sldId id="493"/>
            <p14:sldId id="483"/>
            <p14:sldId id="484"/>
            <p14:sldId id="494"/>
            <p14:sldId id="486"/>
            <p14:sldId id="487"/>
            <p14:sldId id="495"/>
            <p14:sldId id="496"/>
            <p14:sldId id="489"/>
            <p14:sldId id="497"/>
            <p14:sldId id="498"/>
            <p14:sldId id="499"/>
            <p14:sldId id="479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802948-7126-6F1A-2930-09D89C7969AF}" name="Georgoulakis, Steve" initials="GS" userId="S::Steve.Georgoulakis@usaa.com::deb307e2-0cdd-47d4-8b1e-054ab4cef447" providerId="AD"/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  <p188:author id="{C3144EC6-1BE2-36AB-2FB9-8849F9045C79}" name="Casey-Macias, Catherine" initials="CMC" userId="S::Catherine.Casey-Macias@usaa.com::3d950b72-5456-4272-a83a-12fa3133bb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on, Kathleen M CIV USN NAS WBY WA (USA)" initials="JKMCUNWW(" lastIdx="1" clrIdx="0">
    <p:extLst>
      <p:ext uri="{19B8F6BF-5375-455C-9EA6-DF929625EA0E}">
        <p15:presenceInfo xmlns:p15="http://schemas.microsoft.com/office/powerpoint/2012/main" userId="S-1-5-21-283434708-1855628083-519896044-270537" providerId="AD"/>
      </p:ext>
    </p:extLst>
  </p:cmAuthor>
  <p:cmAuthor id="2" name="Armstrong-Milete, Kendra T CTR NAS Corpus Christi, N9" initials="AKTCNCCN" lastIdx="3" clrIdx="1">
    <p:extLst>
      <p:ext uri="{19B8F6BF-5375-455C-9EA6-DF929625EA0E}">
        <p15:presenceInfo xmlns:p15="http://schemas.microsoft.com/office/powerpoint/2012/main" userId="S-1-5-21-283434708-1855628083-519896044-5502800" providerId="AD"/>
      </p:ext>
    </p:extLst>
  </p:cmAuthor>
  <p:cmAuthor id="3" name="Baker, John C CIV CNIC HQ, N911" initials="JCB" lastIdx="4" clrIdx="2">
    <p:extLst>
      <p:ext uri="{19B8F6BF-5375-455C-9EA6-DF929625EA0E}">
        <p15:presenceInfo xmlns:p15="http://schemas.microsoft.com/office/powerpoint/2012/main" userId="Baker, John C CIV CNIC HQ, N911" providerId="None"/>
      </p:ext>
    </p:extLst>
  </p:cmAuthor>
  <p:cmAuthor id="4" name="Casey-Macias, Catherine" initials="CMC" lastIdx="22" clrIdx="3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1"/>
    <a:srgbClr val="2B608B"/>
    <a:srgbClr val="EDB21B"/>
    <a:srgbClr val="EB8D36"/>
    <a:srgbClr val="4D2070"/>
    <a:srgbClr val="AB344A"/>
    <a:srgbClr val="D6B059"/>
    <a:srgbClr val="033A61"/>
    <a:srgbClr val="3E3E3F"/>
    <a:srgbClr val="D0D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86400" autoAdjust="0"/>
  </p:normalViewPr>
  <p:slideViewPr>
    <p:cSldViewPr snapToGrid="0" snapToObjects="1">
      <p:cViewPr varScale="1">
        <p:scale>
          <a:sx n="92" d="100"/>
          <a:sy n="92" d="100"/>
        </p:scale>
        <p:origin x="2488" y="184"/>
      </p:cViewPr>
      <p:guideLst/>
    </p:cSldViewPr>
  </p:slideViewPr>
  <p:outlineViewPr>
    <p:cViewPr>
      <p:scale>
        <a:sx n="33" d="100"/>
        <a:sy n="33" d="100"/>
      </p:scale>
      <p:origin x="0" y="-1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551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5/23/23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8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9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0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4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7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9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50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1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4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6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s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2B329D1B-4694-EE49-A273-14FAF3BBB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088" y="2648772"/>
            <a:ext cx="3223350" cy="199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aseline="0">
                <a:solidFill>
                  <a:srgbClr val="004072"/>
                </a:solidFill>
                <a:latin typeface="Aria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65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s with ar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622AEA-23D4-D244-B3C1-98221F487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1074" y="6389515"/>
            <a:ext cx="1870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86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s with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F3FBCE85-5ED5-514D-9C35-A0A0334E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1DC79D-BE60-A94B-9DEB-AE9B0D76D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02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0D639E0B-471E-0F45-8A2B-F381A451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50D2C9D-8497-3348-BE2E-DFE9CB1F1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29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s with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F3FBCE85-5ED5-514D-9C35-A0A0334E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1DC79D-BE60-A94B-9DEB-AE9B0D76D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27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0D639E0B-471E-0F45-8A2B-F381A451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50D2C9D-8497-3348-BE2E-DFE9CB1F1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593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s with ar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CC4A8CF-A9CE-5944-AAA1-6B8C02D13EB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041074" y="6389515"/>
            <a:ext cx="1870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636466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EDD10EF-4869-3D4C-9367-1604606D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2CA1877-EDA6-A043-9E70-CEBBFDB5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7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s with ar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622AEA-23D4-D244-B3C1-98221F487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1074" y="6389515"/>
            <a:ext cx="1870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805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s with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CC4A8CF-A9CE-5944-AAA1-6B8C02D13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1074" y="6389515"/>
            <a:ext cx="1870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F3FBCE85-5ED5-514D-9C35-A0A0334E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1DC79D-BE60-A94B-9DEB-AE9B0D76D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>
              <a:defRPr sz="2000" b="0">
                <a:solidFill>
                  <a:srgbClr val="004072"/>
                </a:solidFill>
              </a:defRPr>
            </a:lvl2pPr>
            <a:lvl3pPr>
              <a:defRPr sz="1800" b="0">
                <a:solidFill>
                  <a:srgbClr val="004072"/>
                </a:solidFill>
              </a:defRPr>
            </a:lvl3pPr>
            <a:lvl4pPr>
              <a:defRPr sz="1600" b="0">
                <a:solidFill>
                  <a:srgbClr val="004072"/>
                </a:solidFill>
              </a:defRPr>
            </a:lvl4pPr>
            <a:lvl5pPr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92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CC4A8CF-A9CE-5944-AAA1-6B8C02D13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1074" y="6389515"/>
            <a:ext cx="1870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0D639E0B-471E-0F45-8A2B-F381A451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50D2C9D-8497-3348-BE2E-DFE9CB1F1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</a:defRPr>
            </a:lvl1pPr>
            <a:lvl2pPr>
              <a:defRPr sz="2000" b="0">
                <a:solidFill>
                  <a:srgbClr val="004072"/>
                </a:solidFill>
              </a:defRPr>
            </a:lvl2pPr>
            <a:lvl3pPr>
              <a:defRPr sz="1800" b="0">
                <a:solidFill>
                  <a:srgbClr val="004072"/>
                </a:solidFill>
              </a:defRPr>
            </a:lvl3pPr>
            <a:lvl4pPr>
              <a:defRPr sz="1600" b="0">
                <a:solidFill>
                  <a:srgbClr val="004072"/>
                </a:solidFill>
              </a:defRPr>
            </a:lvl4pPr>
            <a:lvl5pPr>
              <a:defRPr sz="1400" b="0">
                <a:solidFill>
                  <a:srgbClr val="0040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61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542B5F-B18C-4108-67BF-77534523A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40821" cy="6855616"/>
          </a:xfrm>
          <a:prstGeom prst="rect">
            <a:avLst/>
          </a:prstGeom>
        </p:spPr>
      </p:pic>
      <p:sp>
        <p:nvSpPr>
          <p:cNvPr id="10" name="Title Placeholder 7">
            <a:extLst>
              <a:ext uri="{FF2B5EF4-FFF2-40B4-BE49-F238E27FC236}">
                <a16:creationId xmlns:a16="http://schemas.microsoft.com/office/drawing/2014/main" id="{B182BA9F-E571-E949-B710-C999D25F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148" y="2409901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40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03605728-BCCB-51D0-2F07-053D01ACBD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D8FCB-9AAF-751E-4C1B-FEA5E7F70A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2" r:id="rId2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071"/>
          </a:solidFill>
          <a:latin typeface="Arial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2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38099-4F21-F54B-AAC2-02DFF6FA5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B25A5-13BC-0C97-3496-14E5989E29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-1" y="-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071"/>
          </a:solidFill>
          <a:latin typeface="Arial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68525A21-B491-3C74-2FD5-13B55658C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9098604" cy="6823953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35" y="36512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3535" y="1825625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D0067-4A04-0C4C-9C34-9C2697B7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071"/>
          </a:solidFill>
          <a:latin typeface="Arial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2"/>
          </a:solidFill>
          <a:latin typeface="Arial" pitchFamily="2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22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38099-4F21-F54B-AAC2-02DFF6FA53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0DF9F6-CDC6-6468-EC1F-9A8C745CC3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071"/>
          </a:solidFill>
          <a:latin typeface="Arial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636466"/>
          </a:solidFill>
          <a:latin typeface="Arial" pitchFamily="2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22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631122-80BB-DD6E-B657-F6A28B113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2A984A-1987-8C44-AA9C-0507C9EA1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B7147E33-40F0-A280-7158-451E1580D799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40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7EDEC9D-708B-DDB7-90E3-196CF19497A3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3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0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1D0067-4A04-0C4C-9C34-9C2697B796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6063" y="6501600"/>
            <a:ext cx="1048910" cy="17900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2B2A-9564-85FD-B586-EC86EE8A3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3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071"/>
          </a:solidFill>
          <a:latin typeface="Arial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2"/>
          </a:solidFill>
          <a:latin typeface="Arial" pitchFamily="2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rgbClr val="004072"/>
          </a:solidFill>
          <a:latin typeface="Arial" pitchFamily="2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C2DC9C45-05EC-50FF-910C-459157F6B4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80613" y="3281351"/>
            <a:ext cx="4641263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Introduction to Touchpoint Curriculum</a:t>
            </a:r>
          </a:p>
        </p:txBody>
      </p:sp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B3C58C44-340D-1748-BCBF-947D55D091C1}"/>
              </a:ext>
            </a:extLst>
          </p:cNvPr>
          <p:cNvSpPr txBox="1">
            <a:spLocks/>
          </p:cNvSpPr>
          <p:nvPr/>
        </p:nvSpPr>
        <p:spPr>
          <a:xfrm>
            <a:off x="7715023" y="110915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5A773EDA-939C-840C-8810-611AD8AC6946}"/>
              </a:ext>
            </a:extLst>
          </p:cNvPr>
          <p:cNvSpPr txBox="1"/>
          <p:nvPr/>
        </p:nvSpPr>
        <p:spPr>
          <a:xfrm>
            <a:off x="4443210" y="4283792"/>
            <a:ext cx="18998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1300" dirty="0">
                <a:solidFill>
                  <a:srgbClr val="00407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Version 2.0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7AAA6BFD-0F9C-1C34-AC3F-7A0F581C0B8F}"/>
              </a:ext>
            </a:extLst>
          </p:cNvPr>
          <p:cNvSpPr txBox="1"/>
          <p:nvPr/>
        </p:nvSpPr>
        <p:spPr>
          <a:xfrm>
            <a:off x="268095" y="6672474"/>
            <a:ext cx="309183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600" i="1" dirty="0">
                <a:solidFill>
                  <a:srgbClr val="00407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(Updated April 2023)</a:t>
            </a:r>
          </a:p>
        </p:txBody>
      </p:sp>
    </p:spTree>
    <p:extLst>
      <p:ext uri="{BB962C8B-B14F-4D97-AF65-F5344CB8AC3E}">
        <p14:creationId xmlns:p14="http://schemas.microsoft.com/office/powerpoint/2010/main" val="103613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7F063A7-87EB-2F88-A0EE-243E354987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Navy Touchpoint Process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7C7701E-FD07-BD1E-7138-E62E57EF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90341"/>
            <a:ext cx="7858858" cy="4427304"/>
          </a:xfrm>
        </p:spPr>
        <p:txBody>
          <a:bodyPr>
            <a:noAutofit/>
          </a:bodyPr>
          <a:lstStyle/>
          <a:p>
            <a:pPr marL="466344" lvl="0" indent="-457200">
              <a:lnSpc>
                <a:spcPct val="100000"/>
              </a:lnSpc>
              <a:spcBef>
                <a:spcPts val="700"/>
              </a:spcBef>
              <a:buFont typeface="+mj-lt"/>
              <a:buAutoNum type="arabicPeriod"/>
              <a:defRPr/>
            </a:pPr>
            <a:r>
              <a:rPr lang="en-US" spc="-5" dirty="0">
                <a:solidFill>
                  <a:srgbClr val="004071"/>
                </a:solidFill>
                <a:latin typeface="Arial"/>
                <a:cs typeface="Arial"/>
              </a:rPr>
              <a:t>NSIPS Message directs Sailor to a CFS or FFSC for assistance as well as self-paced options.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pc="-5" dirty="0">
                <a:solidFill>
                  <a:srgbClr val="004071"/>
                </a:solidFill>
                <a:latin typeface="Arial"/>
                <a:cs typeface="Arial"/>
              </a:rPr>
              <a:t>An administrative action triggers the NSIPS notification after the event happens (received orders, updated DEERS, etc.)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pc="-5" dirty="0">
                <a:solidFill>
                  <a:srgbClr val="004071"/>
                </a:solidFill>
                <a:latin typeface="Arial"/>
                <a:cs typeface="Arial"/>
              </a:rPr>
              <a:t>Sailors must keep email updated in NSIPS. This is also how they will receive notification to apply for Continuation Pay.</a:t>
            </a:r>
          </a:p>
          <a:p>
            <a:pPr marL="466344" lvl="0" indent="-457200">
              <a:lnSpc>
                <a:spcPct val="100000"/>
              </a:lnSpc>
              <a:spcBef>
                <a:spcPts val="700"/>
              </a:spcBef>
              <a:buFont typeface="+mj-lt"/>
              <a:buAutoNum type="arabicPeriod"/>
              <a:defRPr/>
            </a:pPr>
            <a:r>
              <a:rPr lang="en-US" spc="-5" dirty="0">
                <a:solidFill>
                  <a:srgbClr val="004071"/>
                </a:solidFill>
                <a:latin typeface="Arial"/>
                <a:cs typeface="Arial"/>
              </a:rPr>
              <a:t>The Sailor can contact a CFS or PFM to schedule Touchpoint training or the Sailor opts to complete virtual self-paced options.</a:t>
            </a:r>
          </a:p>
          <a:p>
            <a:pPr marL="466344" lvl="0" indent="-457200">
              <a:lnSpc>
                <a:spcPct val="100000"/>
              </a:lnSpc>
              <a:spcBef>
                <a:spcPts val="700"/>
              </a:spcBef>
              <a:buFont typeface="+mj-lt"/>
              <a:buAutoNum type="arabicPeriod"/>
              <a:defRPr/>
            </a:pPr>
            <a:r>
              <a:rPr lang="en-US" spc="-5" dirty="0">
                <a:solidFill>
                  <a:srgbClr val="004071"/>
                </a:solidFill>
                <a:latin typeface="Arial"/>
                <a:cs typeface="Arial"/>
              </a:rPr>
              <a:t>Sailor provides verification of completed training to command training department for FLTMPS entry.</a:t>
            </a:r>
          </a:p>
        </p:txBody>
      </p:sp>
    </p:spTree>
    <p:extLst>
      <p:ext uri="{BB962C8B-B14F-4D97-AF65-F5344CB8AC3E}">
        <p14:creationId xmlns:p14="http://schemas.microsoft.com/office/powerpoint/2010/main" val="36341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Training Completion Options</a:t>
            </a:r>
          </a:p>
        </p:txBody>
      </p:sp>
    </p:spTree>
    <p:extLst>
      <p:ext uri="{BB962C8B-B14F-4D97-AF65-F5344CB8AC3E}">
        <p14:creationId xmlns:p14="http://schemas.microsoft.com/office/powerpoint/2010/main" val="384585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8026055-65F3-E1F2-D782-F9CDD88B25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Training Delivery Methods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C4D8B6B-660C-2045-AA71-FF5E06170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77641"/>
            <a:ext cx="7706458" cy="4424953"/>
          </a:xfrm>
        </p:spPr>
        <p:txBody>
          <a:bodyPr>
            <a:noAutofit/>
          </a:bodyPr>
          <a:lstStyle/>
          <a:p>
            <a:pPr marL="9144" lvl="0" indent="0">
              <a:lnSpc>
                <a:spcPct val="100000"/>
              </a:lnSpc>
              <a:spcBef>
                <a:spcPts val="700"/>
              </a:spcBef>
              <a:buNone/>
              <a:defRPr/>
            </a:pPr>
            <a:r>
              <a:rPr lang="en-US" u="sng" spc="-5" dirty="0">
                <a:solidFill>
                  <a:srgbClr val="004071"/>
                </a:solidFill>
              </a:rPr>
              <a:t>In-Person</a:t>
            </a:r>
          </a:p>
          <a:p>
            <a:pPr marL="237744" lvl="0" indent="-228600">
              <a:lnSpc>
                <a:spcPct val="100000"/>
              </a:lnSpc>
              <a:spcBef>
                <a:spcPts val="700"/>
              </a:spcBef>
              <a:defRPr/>
            </a:pPr>
            <a:r>
              <a:rPr lang="en-US" spc="-5" dirty="0">
                <a:solidFill>
                  <a:srgbClr val="004071"/>
                </a:solidFill>
              </a:rPr>
              <a:t>One-on-One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pc="-5" dirty="0">
                <a:solidFill>
                  <a:srgbClr val="004071"/>
                </a:solidFill>
              </a:rPr>
              <a:t>Checklist and handouts</a:t>
            </a:r>
          </a:p>
          <a:p>
            <a:pPr marL="237744" lvl="0" indent="-228600">
              <a:lnSpc>
                <a:spcPct val="100000"/>
              </a:lnSpc>
              <a:spcBef>
                <a:spcPts val="700"/>
              </a:spcBef>
              <a:defRPr/>
            </a:pPr>
            <a:r>
              <a:rPr lang="en-US" spc="-5" dirty="0">
                <a:solidFill>
                  <a:srgbClr val="004071"/>
                </a:solidFill>
              </a:rPr>
              <a:t>Classroom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pc="-5" dirty="0">
                <a:solidFill>
                  <a:srgbClr val="004071"/>
                </a:solidFill>
              </a:rPr>
              <a:t>Checklists and handouts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pc="-5" dirty="0">
                <a:solidFill>
                  <a:srgbClr val="004071"/>
                </a:solidFill>
              </a:rPr>
              <a:t>PowerPoint (PPT) Training Slides and Instructor Guide (IG)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pc="-5" dirty="0">
                <a:solidFill>
                  <a:srgbClr val="004071"/>
                </a:solidFill>
              </a:rPr>
              <a:t>Videos and Video Discussion Guides (VDG)</a:t>
            </a:r>
          </a:p>
          <a:p>
            <a:pPr marL="9144" indent="0">
              <a:lnSpc>
                <a:spcPct val="100000"/>
              </a:lnSpc>
              <a:spcBef>
                <a:spcPts val="700"/>
              </a:spcBef>
              <a:buNone/>
              <a:defRPr/>
            </a:pPr>
            <a:r>
              <a:rPr lang="en-US" u="sng" spc="-5" dirty="0">
                <a:solidFill>
                  <a:srgbClr val="004071"/>
                </a:solidFill>
              </a:rPr>
              <a:t>Virtual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  <a:defRPr/>
            </a:pPr>
            <a:r>
              <a:rPr lang="en-US" spc="-5" dirty="0">
                <a:solidFill>
                  <a:srgbClr val="004071"/>
                </a:solidFill>
              </a:rPr>
              <a:t>Navy e-Learning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  <a:defRPr/>
            </a:pPr>
            <a:r>
              <a:rPr lang="en-US" spc="-5" dirty="0" err="1">
                <a:solidFill>
                  <a:srgbClr val="004071"/>
                </a:solidFill>
              </a:rPr>
              <a:t>MyNavy</a:t>
            </a:r>
            <a:r>
              <a:rPr lang="en-US" spc="-5" dirty="0">
                <a:solidFill>
                  <a:srgbClr val="004071"/>
                </a:solidFill>
              </a:rPr>
              <a:t> Financial Literacy App</a:t>
            </a:r>
          </a:p>
        </p:txBody>
      </p:sp>
      <p:sp>
        <p:nvSpPr>
          <p:cNvPr id="3" name="AutoShape 100" descr="Lightbulb icon indicating activity.">
            <a:extLst>
              <a:ext uri="{FF2B5EF4-FFF2-40B4-BE49-F238E27FC236}">
                <a16:creationId xmlns:a16="http://schemas.microsoft.com/office/drawing/2014/main" id="{751D6472-5F98-9E9B-37A5-FFEA665C5969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8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ED204B-8ADC-253C-9B31-09DA7CD47A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In-person Training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0B10BE-F40C-429C-4625-18D06162E236}"/>
              </a:ext>
            </a:extLst>
          </p:cNvPr>
          <p:cNvSpPr txBox="1"/>
          <p:nvPr/>
        </p:nvSpPr>
        <p:spPr>
          <a:xfrm>
            <a:off x="1126242" y="2052796"/>
            <a:ext cx="4189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One-on-One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38F0F-4A09-97AF-0463-CA1C1798E997}"/>
              </a:ext>
            </a:extLst>
          </p:cNvPr>
          <p:cNvSpPr txBox="1"/>
          <p:nvPr/>
        </p:nvSpPr>
        <p:spPr>
          <a:xfrm>
            <a:off x="5765461" y="2052796"/>
            <a:ext cx="2895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</a:p>
        </p:txBody>
      </p:sp>
      <p:pic>
        <p:nvPicPr>
          <p:cNvPr id="18" name="Picture 17" descr="Image of military member speaking with someone.">
            <a:extLst>
              <a:ext uri="{FF2B5EF4-FFF2-40B4-BE49-F238E27FC236}">
                <a16:creationId xmlns:a16="http://schemas.microsoft.com/office/drawing/2014/main" id="{52B717F7-A603-3C47-C788-FFE1C1A11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892" r="12433" b="1621"/>
          <a:stretch/>
        </p:blipFill>
        <p:spPr>
          <a:xfrm rot="5400000">
            <a:off x="741545" y="2448469"/>
            <a:ext cx="1667738" cy="22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F27E7E-5A2A-2826-DD67-910944166E88}"/>
              </a:ext>
            </a:extLst>
          </p:cNvPr>
          <p:cNvSpPr txBox="1"/>
          <p:nvPr/>
        </p:nvSpPr>
        <p:spPr>
          <a:xfrm>
            <a:off x="2992582" y="3086106"/>
            <a:ext cx="220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071"/>
                </a:solidFill>
              </a:rPr>
              <a:t>FFSC Personal Financial Manager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18EAC-5A19-19D5-CD30-CD4DC9B20B9C}"/>
              </a:ext>
            </a:extLst>
          </p:cNvPr>
          <p:cNvSpPr txBox="1"/>
          <p:nvPr/>
        </p:nvSpPr>
        <p:spPr>
          <a:xfrm>
            <a:off x="72221" y="5267612"/>
            <a:ext cx="225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071"/>
                </a:solidFill>
              </a:rPr>
              <a:t>Command Financial Specialist</a:t>
            </a:r>
          </a:p>
        </p:txBody>
      </p:sp>
      <p:pic>
        <p:nvPicPr>
          <p:cNvPr id="19" name="Picture 18" descr="Image of two military members speaking.">
            <a:extLst>
              <a:ext uri="{FF2B5EF4-FFF2-40B4-BE49-F238E27FC236}">
                <a16:creationId xmlns:a16="http://schemas.microsoft.com/office/drawing/2014/main" id="{622EDBEB-CDA1-C8BA-9DCD-52A03DDCA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3" y="4925544"/>
            <a:ext cx="3158836" cy="135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Image of person raising their hand in a classroom setting.">
            <a:extLst>
              <a:ext uri="{FF2B5EF4-FFF2-40B4-BE49-F238E27FC236}">
                <a16:creationId xmlns:a16="http://schemas.microsoft.com/office/drawing/2014/main" id="{28D6C775-016D-F395-C6A7-7311495B2D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t="20000" r="12046" b="2576"/>
          <a:stretch/>
        </p:blipFill>
        <p:spPr>
          <a:xfrm>
            <a:off x="5765461" y="2763987"/>
            <a:ext cx="2895364" cy="2363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EFFDF2-1911-C1CB-2A3A-2A65D1A0AD7A}"/>
              </a:ext>
            </a:extLst>
          </p:cNvPr>
          <p:cNvSpPr txBox="1"/>
          <p:nvPr/>
        </p:nvSpPr>
        <p:spPr>
          <a:xfrm>
            <a:off x="6092236" y="5267612"/>
            <a:ext cx="2459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071"/>
                </a:solidFill>
              </a:rPr>
              <a:t>Personal</a:t>
            </a:r>
          </a:p>
          <a:p>
            <a:pPr algn="ctr"/>
            <a:r>
              <a:rPr lang="en-US" sz="2000" b="1" dirty="0">
                <a:solidFill>
                  <a:srgbClr val="004071"/>
                </a:solidFill>
              </a:rPr>
              <a:t>Financial Counselor</a:t>
            </a:r>
          </a:p>
        </p:txBody>
      </p:sp>
    </p:spTree>
    <p:extLst>
      <p:ext uri="{BB962C8B-B14F-4D97-AF65-F5344CB8AC3E}">
        <p14:creationId xmlns:p14="http://schemas.microsoft.com/office/powerpoint/2010/main" val="127678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ED204B-8ADC-253C-9B31-09DA7CD47A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Virtual Training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FD388-C4B9-9A8F-8BCE-77BD00A8A7E8}"/>
              </a:ext>
            </a:extLst>
          </p:cNvPr>
          <p:cNvSpPr txBox="1"/>
          <p:nvPr/>
        </p:nvSpPr>
        <p:spPr>
          <a:xfrm>
            <a:off x="384463" y="1855507"/>
            <a:ext cx="4364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err="1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MyNavy</a:t>
            </a:r>
            <a: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</a:t>
            </a:r>
            <a:b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Mobile App</a:t>
            </a:r>
          </a:p>
        </p:txBody>
      </p:sp>
      <p:pic>
        <p:nvPicPr>
          <p:cNvPr id="2" name="Picture 1" descr="Image of MyNavy Financial Literacy App">
            <a:extLst>
              <a:ext uri="{FF2B5EF4-FFF2-40B4-BE49-F238E27FC236}">
                <a16:creationId xmlns:a16="http://schemas.microsoft.com/office/drawing/2014/main" id="{8096523C-BEDD-E8E9-2458-5D3DB3AC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40" r="-99" b="20572"/>
          <a:stretch/>
        </p:blipFill>
        <p:spPr>
          <a:xfrm>
            <a:off x="1405109" y="2857499"/>
            <a:ext cx="2322889" cy="3667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660B1-CD31-EF6C-BA43-ABFA72112E6F}"/>
              </a:ext>
            </a:extLst>
          </p:cNvPr>
          <p:cNvSpPr txBox="1"/>
          <p:nvPr/>
        </p:nvSpPr>
        <p:spPr>
          <a:xfrm>
            <a:off x="4884326" y="1855507"/>
            <a:ext cx="3233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Navy e-Learning LMS</a:t>
            </a:r>
          </a:p>
        </p:txBody>
      </p:sp>
      <p:pic>
        <p:nvPicPr>
          <p:cNvPr id="4" name="Picture 3" descr="MyNavy Financial Literacy App icon.">
            <a:extLst>
              <a:ext uri="{FF2B5EF4-FFF2-40B4-BE49-F238E27FC236}">
                <a16:creationId xmlns:a16="http://schemas.microsoft.com/office/drawing/2014/main" id="{89C69046-AE6F-0021-70C6-CD98653F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4" y="5652654"/>
            <a:ext cx="831273" cy="831273"/>
          </a:xfrm>
          <a:prstGeom prst="rect">
            <a:avLst/>
          </a:prstGeom>
        </p:spPr>
      </p:pic>
      <p:pic>
        <p:nvPicPr>
          <p:cNvPr id="5" name="Picture 4" descr="Image of Navy e-Learning LMS.">
            <a:extLst>
              <a:ext uri="{FF2B5EF4-FFF2-40B4-BE49-F238E27FC236}">
                <a16:creationId xmlns:a16="http://schemas.microsoft.com/office/drawing/2014/main" id="{CB626ACC-9334-8EC1-73B9-B0A0EFC0C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"/>
          <a:stretch/>
        </p:blipFill>
        <p:spPr>
          <a:xfrm>
            <a:off x="4273595" y="3013363"/>
            <a:ext cx="4454768" cy="3054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114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Touchpoint Examples</a:t>
            </a:r>
          </a:p>
        </p:txBody>
      </p:sp>
    </p:spTree>
    <p:extLst>
      <p:ext uri="{BB962C8B-B14F-4D97-AF65-F5344CB8AC3E}">
        <p14:creationId xmlns:p14="http://schemas.microsoft.com/office/powerpoint/2010/main" val="251976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E3B50B9-5FE2-855A-9030-4C436E5193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98353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Checklists and Handouts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3" name="Picture 2" descr="Permanent Change of Station Checklist image.">
            <a:extLst>
              <a:ext uri="{FF2B5EF4-FFF2-40B4-BE49-F238E27FC236}">
                <a16:creationId xmlns:a16="http://schemas.microsoft.com/office/drawing/2014/main" id="{7D62EB9F-84F0-1BCA-351C-089C1819C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21" y="2075583"/>
            <a:ext cx="3109450" cy="40212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Estimated Travel Costs for a PCS Move Handout image.">
            <a:extLst>
              <a:ext uri="{FF2B5EF4-FFF2-40B4-BE49-F238E27FC236}">
                <a16:creationId xmlns:a16="http://schemas.microsoft.com/office/drawing/2014/main" id="{C8233832-5C45-AA21-ECB2-36D43623E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8" y="2073648"/>
            <a:ext cx="3095522" cy="40232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52DB92-60B5-082D-8E76-1045171A3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966" y="2042004"/>
            <a:ext cx="3160845" cy="4090504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D8F9CC-C392-7F70-7E24-D4F014A80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369" y="2035741"/>
            <a:ext cx="3160845" cy="40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3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E3B50B9-5FE2-855A-9030-4C436E5193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Slides and Instructor Guide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Welcoming Your First Child Slide image.">
            <a:extLst>
              <a:ext uri="{FF2B5EF4-FFF2-40B4-BE49-F238E27FC236}">
                <a16:creationId xmlns:a16="http://schemas.microsoft.com/office/drawing/2014/main" id="{16151438-ECC2-588B-839C-36C79F285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685704"/>
            <a:ext cx="4094018" cy="306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Welcoming Your First Child Instructor Guide image.">
            <a:extLst>
              <a:ext uri="{FF2B5EF4-FFF2-40B4-BE49-F238E27FC236}">
                <a16:creationId xmlns:a16="http://schemas.microsoft.com/office/drawing/2014/main" id="{9F5BED3A-B8CA-1FD4-1914-69D6DE12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28" y="2353195"/>
            <a:ext cx="2961864" cy="38446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003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E3B50B9-5FE2-855A-9030-4C436E5193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Video Discussion Guide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3" name="Picture 2" descr="First Duty Station Course Overview Video image.">
            <a:extLst>
              <a:ext uri="{FF2B5EF4-FFF2-40B4-BE49-F238E27FC236}">
                <a16:creationId xmlns:a16="http://schemas.microsoft.com/office/drawing/2014/main" id="{8828A8C6-B3B3-ADDC-F3DE-717026E3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8" y="2649681"/>
            <a:ext cx="3508643" cy="294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ED876-4144-CDB0-68F9-6961FCC3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80" y="2533462"/>
            <a:ext cx="3190704" cy="32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4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53302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E4D7EE3-88DD-A54B-4F13-11486A9AE6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23AD986-8557-5D22-056D-576B51AC6A20}"/>
              </a:ext>
            </a:extLst>
          </p:cNvPr>
          <p:cNvSpPr txBox="1">
            <a:spLocks/>
          </p:cNvSpPr>
          <p:nvPr/>
        </p:nvSpPr>
        <p:spPr>
          <a:xfrm>
            <a:off x="1094642" y="1577641"/>
            <a:ext cx="7027904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What Are Touchpoints?  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Why Do We Have Touchpoints?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Navy-specific Requirements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Training Completion Options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Touchpoint Examples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500" spc="-5" dirty="0">
                <a:solidFill>
                  <a:srgbClr val="004071"/>
                </a:solidFill>
                <a:latin typeface="Arial"/>
                <a:cs typeface="Arial"/>
              </a:rPr>
              <a:t>Resources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89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238BF06-E650-309C-E2A5-3CE512D96D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95471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Resources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42E317E-980B-E8E4-74BF-3EDAD0C5A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77641"/>
            <a:ext cx="7724734" cy="438121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Checklists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F</a:t>
            </a: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leet and Family Support Center (FFSC) 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Relief Societies</a:t>
            </a:r>
            <a:endParaRPr lang="en-US" altLang="en-US" b="0" dirty="0">
              <a:solidFill>
                <a:srgbClr val="004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OneSource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 err="1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MyNavy</a:t>
            </a: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Literacy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 err="1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endParaRPr lang="en-US" altLang="en-US" b="0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MyNavy Financial Literacy icon.">
            <a:extLst>
              <a:ext uri="{FF2B5EF4-FFF2-40B4-BE49-F238E27FC236}">
                <a16:creationId xmlns:a16="http://schemas.microsoft.com/office/drawing/2014/main" id="{C4D8872A-DAB6-72DA-C74A-8EE0CDBDA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6972" y="4422682"/>
            <a:ext cx="358028" cy="3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n$e icon.">
            <a:extLst>
              <a:ext uri="{FF2B5EF4-FFF2-40B4-BE49-F238E27FC236}">
                <a16:creationId xmlns:a16="http://schemas.microsoft.com/office/drawing/2014/main" id="{8645BFB7-3AEC-9445-2691-B9B192903F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828" y="4763246"/>
            <a:ext cx="358028" cy="3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0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B64BD4B-38FA-2F4B-89F3-8B27284573A8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2212848" y="3360138"/>
            <a:ext cx="5980176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6609CF5-D688-9D7E-CF02-37C2FA138BA3}"/>
              </a:ext>
            </a:extLst>
          </p:cNvPr>
          <p:cNvSpPr txBox="1"/>
          <p:nvPr/>
        </p:nvSpPr>
        <p:spPr>
          <a:xfrm>
            <a:off x="1301750" y="6425358"/>
            <a:ext cx="65405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appearance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Department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Defense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(DoD)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visual information does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imply or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constitute DoD</a:t>
            </a:r>
            <a:r>
              <a:rPr kumimoji="0" lang="en-US" sz="900" b="0" i="0" u="none" strike="noStrike" kern="1200" cap="none" spc="114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900" b="0" i="0" u="none" strike="noStrike" kern="1200" cap="none" spc="-5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endorsement.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23A768E-5D96-D0A2-ABCB-89E330070236}"/>
              </a:ext>
            </a:extLst>
          </p:cNvPr>
          <p:cNvSpPr txBox="1"/>
          <p:nvPr/>
        </p:nvSpPr>
        <p:spPr>
          <a:xfrm>
            <a:off x="100668" y="6672474"/>
            <a:ext cx="309183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600" i="1" dirty="0">
                <a:solidFill>
                  <a:srgbClr val="00407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(Updated April 2023)</a:t>
            </a:r>
          </a:p>
        </p:txBody>
      </p:sp>
    </p:spTree>
    <p:extLst>
      <p:ext uri="{BB962C8B-B14F-4D97-AF65-F5344CB8AC3E}">
        <p14:creationId xmlns:p14="http://schemas.microsoft.com/office/powerpoint/2010/main" val="47820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What Are Touchpoints?</a:t>
            </a:r>
          </a:p>
        </p:txBody>
      </p:sp>
    </p:spTree>
    <p:extLst>
      <p:ext uri="{BB962C8B-B14F-4D97-AF65-F5344CB8AC3E}">
        <p14:creationId xmlns:p14="http://schemas.microsoft.com/office/powerpoint/2010/main" val="122946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12E0F-5D84-6C62-11A1-E578BDB9E2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Touchpoints Defined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966B0D-0E81-B981-653E-3434104E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90935"/>
            <a:ext cx="7477291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Each phase of a military career comes with new milestones and important financial considerations. We call these life milestones </a:t>
            </a:r>
            <a:r>
              <a:rPr lang="en-US" dirty="0"/>
              <a:t>“Touchpoints.”</a:t>
            </a:r>
          </a:p>
        </p:txBody>
      </p:sp>
      <p:pic>
        <p:nvPicPr>
          <p:cNvPr id="8" name="Picture 7" descr="First Duty Station Checklist image.">
            <a:extLst>
              <a:ext uri="{FF2B5EF4-FFF2-40B4-BE49-F238E27FC236}">
                <a16:creationId xmlns:a16="http://schemas.microsoft.com/office/drawing/2014/main" id="{9A2BEA02-AEB5-2EA2-F657-1D736B0B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163">
            <a:off x="1129475" y="3374630"/>
            <a:ext cx="1470372" cy="18994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378BFA-5ABF-6A5E-D087-773A5ED3673A}"/>
              </a:ext>
            </a:extLst>
          </p:cNvPr>
          <p:cNvSpPr/>
          <p:nvPr/>
        </p:nvSpPr>
        <p:spPr>
          <a:xfrm>
            <a:off x="3452060" y="3429000"/>
            <a:ext cx="5119873" cy="1672937"/>
          </a:xfrm>
          <a:prstGeom prst="roundRect">
            <a:avLst/>
          </a:prstGeom>
          <a:solidFill>
            <a:srgbClr val="0040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DoD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developed quick informational videos, checklists, and resources to help navigate through these important “Touchpoints.”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E0F5F1-85FA-B433-41A8-7F649E232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9933">
            <a:off x="1096863" y="3330725"/>
            <a:ext cx="1535596" cy="19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8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74A383F-423A-538D-743B-272D2CD732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Road to Financial Readiness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8" name="Picture 7" descr="Road to Financial Readiness screenshot.">
            <a:extLst>
              <a:ext uri="{FF2B5EF4-FFF2-40B4-BE49-F238E27FC236}">
                <a16:creationId xmlns:a16="http://schemas.microsoft.com/office/drawing/2014/main" id="{7282A20A-1709-C03E-CA10-195F1B185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595" y="1699899"/>
            <a:ext cx="3543496" cy="45857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77D672C-4693-528D-DBF4-F0EC6291B749}"/>
              </a:ext>
            </a:extLst>
          </p:cNvPr>
          <p:cNvSpPr txBox="1">
            <a:spLocks/>
          </p:cNvSpPr>
          <p:nvPr/>
        </p:nvSpPr>
        <p:spPr>
          <a:xfrm>
            <a:off x="5097362" y="1351592"/>
            <a:ext cx="3862952" cy="5158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Initial Entry Training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First Duty Station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PCS Moves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Promotion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Vesting in the TSP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Entitlement for Continuation Pay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Disabling Condition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Divorce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Birth/Adoption of First Child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Marriage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Leadership Training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Pre- and Post- Deployment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sz="2000" spc="-5" dirty="0">
                <a:solidFill>
                  <a:srgbClr val="004071"/>
                </a:solidFill>
                <a:latin typeface="Arial"/>
                <a:cs typeface="Arial"/>
              </a:rPr>
              <a:t>Transition</a:t>
            </a:r>
          </a:p>
        </p:txBody>
      </p:sp>
      <p:pic>
        <p:nvPicPr>
          <p:cNvPr id="5" name="Picture 4" descr="Text, timeline&#10;&#10;Description automatically generated">
            <a:extLst>
              <a:ext uri="{FF2B5EF4-FFF2-40B4-BE49-F238E27FC236}">
                <a16:creationId xmlns:a16="http://schemas.microsoft.com/office/drawing/2014/main" id="{668FFC12-C763-AE1E-7C9B-186CE67F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95" y="1699898"/>
            <a:ext cx="3543497" cy="45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Why Do We </a:t>
            </a:r>
            <a:r>
              <a:rPr lang="en-US" sz="3600" dirty="0"/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ave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 Touchpoints?</a:t>
            </a:r>
          </a:p>
        </p:txBody>
      </p:sp>
    </p:spTree>
    <p:extLst>
      <p:ext uri="{BB962C8B-B14F-4D97-AF65-F5344CB8AC3E}">
        <p14:creationId xmlns:p14="http://schemas.microsoft.com/office/powerpoint/2010/main" val="352665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71D960-D0D5-05E8-0E08-C97372A56C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Required DoD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534FC-F52E-0EE2-D3D3-707A2CAAB42C}"/>
              </a:ext>
            </a:extLst>
          </p:cNvPr>
          <p:cNvSpPr txBox="1"/>
          <p:nvPr/>
        </p:nvSpPr>
        <p:spPr>
          <a:xfrm>
            <a:off x="1094642" y="1590935"/>
            <a:ext cx="6504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DODI 1322.34</a:t>
            </a:r>
          </a:p>
          <a:p>
            <a:r>
              <a:rPr lang="en-US" sz="25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Readiness of Service Members</a:t>
            </a:r>
          </a:p>
        </p:txBody>
      </p:sp>
      <p:pic>
        <p:nvPicPr>
          <p:cNvPr id="9" name="Picture 8" descr="DoD Instruction 1322.34 Financial Readiness of Service Members screenshot.">
            <a:extLst>
              <a:ext uri="{FF2B5EF4-FFF2-40B4-BE49-F238E27FC236}">
                <a16:creationId xmlns:a16="http://schemas.microsoft.com/office/drawing/2014/main" id="{1E3FA46C-8132-15FA-C84F-CA627A9BD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2" y="2786036"/>
            <a:ext cx="3037660" cy="356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ED4DEDF-7F7E-002C-C241-0A6093CD3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686" y="2784627"/>
            <a:ext cx="5020783" cy="3563069"/>
          </a:xfrm>
        </p:spPr>
        <p:txBody>
          <a:bodyPr>
            <a:normAutofit/>
          </a:bodyPr>
          <a:lstStyle/>
          <a:p>
            <a:pPr marL="694944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u="sng" spc="-5" dirty="0">
                <a:solidFill>
                  <a:srgbClr val="004071"/>
                </a:solidFill>
              </a:rPr>
              <a:t>It’s law</a:t>
            </a:r>
            <a:r>
              <a:rPr lang="en-US" sz="2000" b="0" spc="-5" dirty="0">
                <a:solidFill>
                  <a:srgbClr val="004071"/>
                </a:solidFill>
              </a:rPr>
              <a:t>: Section 992 of Title 10, U.S.C.</a:t>
            </a:r>
          </a:p>
          <a:p>
            <a:pPr marL="694944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b="0" spc="-5" dirty="0">
                <a:solidFill>
                  <a:srgbClr val="004071"/>
                </a:solidFill>
              </a:rPr>
              <a:t>The Military Departments </a:t>
            </a:r>
            <a:r>
              <a:rPr lang="en-US" sz="2000" u="sng" spc="-5" dirty="0">
                <a:solidFill>
                  <a:srgbClr val="004071"/>
                </a:solidFill>
              </a:rPr>
              <a:t>will</a:t>
            </a:r>
            <a:r>
              <a:rPr lang="en-US" sz="2000" b="0" spc="-5" dirty="0">
                <a:solidFill>
                  <a:srgbClr val="004071"/>
                </a:solidFill>
              </a:rPr>
              <a:t> provide programs and resources addressing the financial decisions facing Service members, and the effects such decisions can have on their personal and professional lives.</a:t>
            </a:r>
          </a:p>
        </p:txBody>
      </p:sp>
    </p:spTree>
    <p:extLst>
      <p:ext uri="{BB962C8B-B14F-4D97-AF65-F5344CB8AC3E}">
        <p14:creationId xmlns:p14="http://schemas.microsoft.com/office/powerpoint/2010/main" val="203102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97A0B9-F597-3926-6A8B-B74BAAC040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6578" y="3119870"/>
            <a:ext cx="7517422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Navy-specific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5435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A3F39B0-114D-3AB7-5E22-98BD5FE469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4661" y="103360"/>
            <a:ext cx="663980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Navy Regulations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826CF-DE7F-A93D-4415-2B3DCD1858A7}"/>
              </a:ext>
            </a:extLst>
          </p:cNvPr>
          <p:cNvSpPr txBox="1"/>
          <p:nvPr/>
        </p:nvSpPr>
        <p:spPr>
          <a:xfrm>
            <a:off x="1094642" y="1590935"/>
            <a:ext cx="65047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Yearly General Military NAVADMIN</a:t>
            </a:r>
          </a:p>
        </p:txBody>
      </p:sp>
      <p:pic>
        <p:nvPicPr>
          <p:cNvPr id="6" name="Picture 5" descr="NAVADMIN screenshot.">
            <a:extLst>
              <a:ext uri="{FF2B5EF4-FFF2-40B4-BE49-F238E27FC236}">
                <a16:creationId xmlns:a16="http://schemas.microsoft.com/office/drawing/2014/main" id="{17E1C7FA-7887-5784-BEA5-6653C9ED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0"/>
          <a:stretch/>
        </p:blipFill>
        <p:spPr>
          <a:xfrm>
            <a:off x="255417" y="3253938"/>
            <a:ext cx="2944984" cy="1536074"/>
          </a:xfrm>
          <a:prstGeom prst="rect">
            <a:avLst/>
          </a:prstGeom>
          <a:ln>
            <a:solidFill>
              <a:srgbClr val="00407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A9CE830-B243-24ED-8E65-15FF9C84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471" y="2230001"/>
            <a:ext cx="5565139" cy="438121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u="sng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personal and professional Touchpoints across the </a:t>
            </a:r>
            <a:r>
              <a:rPr lang="en-US" altLang="en-US" sz="2500" b="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life cycle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u="sng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courses</a:t>
            </a: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available via: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Navy e-Learning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 err="1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MyNavy</a:t>
            </a: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Literacy mobile app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u="sng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In-person training</a:t>
            </a: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provided by: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FFSC PFM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Navy Reserve Center-assigned PFC</a:t>
            </a:r>
            <a:endParaRPr lang="en-US" altLang="en-US" b="0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39607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s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BD266FFA-D4A9-2B4C-A4E0-AA380813DFE0}"/>
    </a:ext>
  </a:extLst>
</a:theme>
</file>

<file path=ppt/theme/theme2.xml><?xml version="1.0" encoding="utf-8"?>
<a:theme xmlns:a="http://schemas.openxmlformats.org/drawingml/2006/main" name="Title Slides with art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101A0963-470C-DF4D-9C51-14FE015BCF77}"/>
    </a:ext>
  </a:extLst>
</a:theme>
</file>

<file path=ppt/theme/theme3.xml><?xml version="1.0" encoding="utf-8"?>
<a:theme xmlns:a="http://schemas.openxmlformats.org/drawingml/2006/main" name="4_Title Slides with art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101A0963-470C-DF4D-9C51-14FE015BCF77}"/>
    </a:ext>
  </a:extLst>
</a:theme>
</file>

<file path=ppt/theme/theme4.xml><?xml version="1.0" encoding="utf-8"?>
<a:theme xmlns:a="http://schemas.openxmlformats.org/drawingml/2006/main" name="1_Title Slides with art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101A0963-470C-DF4D-9C51-14FE015BCF77}"/>
    </a:ext>
  </a:extLst>
</a:theme>
</file>

<file path=ppt/theme/theme5.xml><?xml version="1.0" encoding="utf-8"?>
<a:theme xmlns:a="http://schemas.openxmlformats.org/drawingml/2006/main" name="2_Title Slides with art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101A0963-470C-DF4D-9C51-14FE015BCF77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itle Slides with art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Navy Template 111419 v2 NARROW" id="{0C7C29F3-F734-5A4B-B333-4D8EB95723CC}" vid="{101A0963-470C-DF4D-9C51-14FE015BCF7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55670</TotalTime>
  <Words>494</Words>
  <Application>Microsoft Macintosh PowerPoint</Application>
  <PresentationFormat>Letter Paper (8.5x11 in)</PresentationFormat>
  <Paragraphs>107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Courier New</vt:lpstr>
      <vt:lpstr>Wingdings</vt:lpstr>
      <vt:lpstr>Main Title Slides</vt:lpstr>
      <vt:lpstr>Title Slides with art</vt:lpstr>
      <vt:lpstr>4_Title Slides with art</vt:lpstr>
      <vt:lpstr>1_Title Slides with art</vt:lpstr>
      <vt:lpstr>2_Title Slides with art</vt:lpstr>
      <vt:lpstr>1_Custom Design</vt:lpstr>
      <vt:lpstr>3_Title Slides with art</vt:lpstr>
      <vt:lpstr>Introduction to Touchpoint Curriculum</vt:lpstr>
      <vt:lpstr>Agenda</vt:lpstr>
      <vt:lpstr>What Are Touchpoints?</vt:lpstr>
      <vt:lpstr>Touchpoints Defined</vt:lpstr>
      <vt:lpstr>Road to Financial Readiness</vt:lpstr>
      <vt:lpstr>Why Do We Have Touchpoints?</vt:lpstr>
      <vt:lpstr>Required DoD Training</vt:lpstr>
      <vt:lpstr>Navy-specific Requirements</vt:lpstr>
      <vt:lpstr>Navy Regulations</vt:lpstr>
      <vt:lpstr>Navy Touchpoint Process</vt:lpstr>
      <vt:lpstr>Training Completion Options</vt:lpstr>
      <vt:lpstr>Training Delivery Methods</vt:lpstr>
      <vt:lpstr>In-person Training</vt:lpstr>
      <vt:lpstr>Virtual Training</vt:lpstr>
      <vt:lpstr>Touchpoint Examples</vt:lpstr>
      <vt:lpstr>Checklists and Handouts</vt:lpstr>
      <vt:lpstr>Slides and Instructor Guide</vt:lpstr>
      <vt:lpstr>Video Discussion Guide</vt:lpstr>
      <vt:lpstr>Resources</vt:lpstr>
      <vt:lpstr>Resources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Readiness: Pre-Deployment</dc:title>
  <dc:creator>Freelance</dc:creator>
  <cp:lastModifiedBy>Samantha Salazar</cp:lastModifiedBy>
  <cp:revision>506</cp:revision>
  <cp:lastPrinted>2019-11-15T04:37:38Z</cp:lastPrinted>
  <dcterms:created xsi:type="dcterms:W3CDTF">2020-01-09T21:14:48Z</dcterms:created>
  <dcterms:modified xsi:type="dcterms:W3CDTF">2023-05-23T15:52:53Z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7832847</vt:lpwstr>
  </property>
  <property fmtid="{D5CDD505-2E9C-101B-9397-08002B2CF9AE}" pid="3" name="NXPowerLiteSettings">
    <vt:lpwstr>8900052003A000</vt:lpwstr>
  </property>
  <property fmtid="{D5CDD505-2E9C-101B-9397-08002B2CF9AE}" pid="4" name="NXPowerLiteVersion">
    <vt:lpwstr>D8.0.8</vt:lpwstr>
  </property>
  <property fmtid="{D5CDD505-2E9C-101B-9397-08002B2CF9AE}" pid="5" name="MSIP_Label_21b8b91c-28ee-4d1f-b2ad-f390f537babc_Enabled">
    <vt:lpwstr>true</vt:lpwstr>
  </property>
  <property fmtid="{D5CDD505-2E9C-101B-9397-08002B2CF9AE}" pid="6" name="MSIP_Label_21b8b91c-28ee-4d1f-b2ad-f390f537babc_SetDate">
    <vt:lpwstr>2022-10-17T17:59:32Z</vt:lpwstr>
  </property>
  <property fmtid="{D5CDD505-2E9C-101B-9397-08002B2CF9AE}" pid="7" name="MSIP_Label_21b8b91c-28ee-4d1f-b2ad-f390f537babc_Method">
    <vt:lpwstr>Privileged</vt:lpwstr>
  </property>
  <property fmtid="{D5CDD505-2E9C-101B-9397-08002B2CF9AE}" pid="8" name="MSIP_Label_21b8b91c-28ee-4d1f-b2ad-f390f537babc_Name">
    <vt:lpwstr>Public USAA EF</vt:lpwstr>
  </property>
  <property fmtid="{D5CDD505-2E9C-101B-9397-08002B2CF9AE}" pid="9" name="MSIP_Label_21b8b91c-28ee-4d1f-b2ad-f390f537babc_SiteId">
    <vt:lpwstr>ecba9361-f186-473c-a3a8-60af39258895</vt:lpwstr>
  </property>
  <property fmtid="{D5CDD505-2E9C-101B-9397-08002B2CF9AE}" pid="10" name="MSIP_Label_21b8b91c-28ee-4d1f-b2ad-f390f537babc_ActionId">
    <vt:lpwstr>b4fd8f51-bded-488e-9879-65e18607cae8</vt:lpwstr>
  </property>
  <property fmtid="{D5CDD505-2E9C-101B-9397-08002B2CF9AE}" pid="11" name="MSIP_Label_21b8b91c-28ee-4d1f-b2ad-f390f537babc_ContentBits">
    <vt:lpwstr>0</vt:lpwstr>
  </property>
</Properties>
</file>